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1742" r:id="rId5"/>
  </p:sldIdLst>
  <p:sldSz cx="6858000" cy="9144000" type="letter"/>
  <p:notesSz cx="6858000" cy="9144000"/>
  <p:defaultTextStyle>
    <a:defPPr>
      <a:defRPr lang="en-US"/>
    </a:defPPr>
    <a:lvl1pPr marL="0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1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34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61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88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45712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4" id="{4009F1C9-F617-4BFE-B35A-3D587B96D07F}">
          <p14:sldIdLst>
            <p14:sldId id="174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D20B209-F690-4890-4B09-9B51D910E629}" name="Jeff Ryder" initials="JR" userId="S::Jeff.ryder@schatzpublishing.com::a10e4073-7358-4d0c-b0a8-145a1a318fd9" providerId="AD"/>
  <p188:author id="{A9261D38-20E5-08AF-2F3E-51E3547D0745}" name="Vaishali Shah" initials="VS" userId="S::vshah@aemcorp.com::8c00b64a-d2f4-4e34-ac58-4653131d5863" providerId="AD"/>
  <p188:author id="{1B33A5CB-F49B-6226-B182-B8E59B7BBAE1}" name="Shule Chen" initials="SC" userId="S::SChen@aemcorp.com::d461f4ca-8f34-4476-9c76-b9c3d25ccacf" providerId="AD"/>
  <p188:author id="{D106B3CF-6BE1-BF0D-5445-CCCFAE3C137C}" name="Walsh, Christine CTR (FHWA)" initials="WCC(" userId="S::christine.walsh.ctr@ad.dot.gov::cd67b5f8-8590-487a-a187-4bee2d06cc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  <a:srgbClr val="E6E6E7"/>
    <a:srgbClr val="FE820F"/>
    <a:srgbClr val="096487"/>
    <a:srgbClr val="007BAC"/>
    <a:srgbClr val="EDFF31"/>
    <a:srgbClr val="A3C503"/>
    <a:srgbClr val="CEF310"/>
    <a:srgbClr val="FFFF51"/>
    <a:srgbClr val="3831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F87B7A-1170-40DB-AED9-2A936409FD74}" v="2" dt="2025-08-14T16:48:02.6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476" y="-38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ishali Shah" userId="8c00b64a-d2f4-4e34-ac58-4653131d5863" providerId="ADAL" clId="{CEF87B7A-1170-40DB-AED9-2A936409FD74}"/>
    <pc:docChg chg="custSel modSld">
      <pc:chgData name="Vaishali Shah" userId="8c00b64a-d2f4-4e34-ac58-4653131d5863" providerId="ADAL" clId="{CEF87B7A-1170-40DB-AED9-2A936409FD74}" dt="2025-08-14T16:50:54.194" v="414" actId="20577"/>
      <pc:docMkLst>
        <pc:docMk/>
      </pc:docMkLst>
      <pc:sldChg chg="delSp modSp mod">
        <pc:chgData name="Vaishali Shah" userId="8c00b64a-d2f4-4e34-ac58-4653131d5863" providerId="ADAL" clId="{CEF87B7A-1170-40DB-AED9-2A936409FD74}" dt="2025-08-14T16:50:54.194" v="414" actId="20577"/>
        <pc:sldMkLst>
          <pc:docMk/>
          <pc:sldMk cId="3475055250" sldId="1742"/>
        </pc:sldMkLst>
        <pc:spChg chg="mod">
          <ac:chgData name="Vaishali Shah" userId="8c00b64a-d2f4-4e34-ac58-4653131d5863" providerId="ADAL" clId="{CEF87B7A-1170-40DB-AED9-2A936409FD74}" dt="2025-08-14T16:50:54.194" v="414" actId="20577"/>
          <ac:spMkLst>
            <pc:docMk/>
            <pc:sldMk cId="3475055250" sldId="1742"/>
            <ac:spMk id="5" creationId="{14B9F60C-76E0-B9F7-128B-0E2C0423085F}"/>
          </ac:spMkLst>
        </pc:spChg>
        <pc:spChg chg="del mod">
          <ac:chgData name="Vaishali Shah" userId="8c00b64a-d2f4-4e34-ac58-4653131d5863" providerId="ADAL" clId="{CEF87B7A-1170-40DB-AED9-2A936409FD74}" dt="2025-08-14T16:48:00.473" v="125" actId="478"/>
          <ac:spMkLst>
            <pc:docMk/>
            <pc:sldMk cId="3475055250" sldId="1742"/>
            <ac:spMk id="18" creationId="{F796F04D-EECE-CDDC-65C7-44AB5F61F70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9DDEE-4923-4BD7-8F1E-9C12ECEF5022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1868F-09C5-401F-96ED-92975C5C16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449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7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4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1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07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34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61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88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15" algn="l" defTabSz="9142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D27455F-71C7-278C-92DF-2F2D60D39B74}"/>
              </a:ext>
            </a:extLst>
          </p:cNvPr>
          <p:cNvSpPr txBox="1"/>
          <p:nvPr userDrawn="1"/>
        </p:nvSpPr>
        <p:spPr>
          <a:xfrm>
            <a:off x="1550377" y="110671"/>
            <a:ext cx="35462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November 13–17, 2023 </a:t>
            </a:r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4E2E60C2-4977-731A-B2D5-F50CC96092C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593850"/>
            <a:ext cx="6858000" cy="2901950"/>
          </a:xfrm>
        </p:spPr>
        <p:txBody>
          <a:bodyPr anchor="ctr" anchorCtr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7711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24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5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5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99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94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2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5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8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7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63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56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4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41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3233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255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486837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7" indent="0">
              <a:buNone/>
              <a:defRPr sz="1500" b="1"/>
            </a:lvl2pPr>
            <a:lvl3pPr marL="685855" indent="0">
              <a:buNone/>
              <a:defRPr sz="1350" b="1"/>
            </a:lvl3pPr>
            <a:lvl4pPr marL="1028782" indent="0">
              <a:buNone/>
              <a:defRPr sz="1200" b="1"/>
            </a:lvl4pPr>
            <a:lvl5pPr marL="1371710" indent="0">
              <a:buNone/>
              <a:defRPr sz="1200" b="1"/>
            </a:lvl5pPr>
            <a:lvl6pPr marL="1714637" indent="0">
              <a:buNone/>
              <a:defRPr sz="1200" b="1"/>
            </a:lvl6pPr>
            <a:lvl7pPr marL="2057565" indent="0">
              <a:buNone/>
              <a:defRPr sz="1200" b="1"/>
            </a:lvl7pPr>
            <a:lvl8pPr marL="2400492" indent="0">
              <a:buNone/>
              <a:defRPr sz="1200" b="1"/>
            </a:lvl8pPr>
            <a:lvl9pPr marL="274341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27" indent="0">
              <a:buNone/>
              <a:defRPr sz="1500" b="1"/>
            </a:lvl2pPr>
            <a:lvl3pPr marL="685855" indent="0">
              <a:buNone/>
              <a:defRPr sz="1350" b="1"/>
            </a:lvl3pPr>
            <a:lvl4pPr marL="1028782" indent="0">
              <a:buNone/>
              <a:defRPr sz="1200" b="1"/>
            </a:lvl4pPr>
            <a:lvl5pPr marL="1371710" indent="0">
              <a:buNone/>
              <a:defRPr sz="1200" b="1"/>
            </a:lvl5pPr>
            <a:lvl6pPr marL="1714637" indent="0">
              <a:buNone/>
              <a:defRPr sz="1200" b="1"/>
            </a:lvl6pPr>
            <a:lvl7pPr marL="2057565" indent="0">
              <a:buNone/>
              <a:defRPr sz="1200" b="1"/>
            </a:lvl7pPr>
            <a:lvl8pPr marL="2400492" indent="0">
              <a:buNone/>
              <a:defRPr sz="1200" b="1"/>
            </a:lvl8pPr>
            <a:lvl9pPr marL="2743419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35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15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607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0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7" indent="0">
              <a:buNone/>
              <a:defRPr sz="1050"/>
            </a:lvl2pPr>
            <a:lvl3pPr marL="685855" indent="0">
              <a:buNone/>
              <a:defRPr sz="900"/>
            </a:lvl3pPr>
            <a:lvl4pPr marL="1028782" indent="0">
              <a:buNone/>
              <a:defRPr sz="750"/>
            </a:lvl4pPr>
            <a:lvl5pPr marL="1371710" indent="0">
              <a:buNone/>
              <a:defRPr sz="750"/>
            </a:lvl5pPr>
            <a:lvl6pPr marL="1714637" indent="0">
              <a:buNone/>
              <a:defRPr sz="750"/>
            </a:lvl6pPr>
            <a:lvl7pPr marL="2057565" indent="0">
              <a:buNone/>
              <a:defRPr sz="750"/>
            </a:lvl7pPr>
            <a:lvl8pPr marL="2400492" indent="0">
              <a:buNone/>
              <a:defRPr sz="750"/>
            </a:lvl8pPr>
            <a:lvl9pPr marL="274341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4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0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27" indent="0">
              <a:buNone/>
              <a:defRPr sz="2100"/>
            </a:lvl2pPr>
            <a:lvl3pPr marL="685855" indent="0">
              <a:buNone/>
              <a:defRPr sz="1800"/>
            </a:lvl3pPr>
            <a:lvl4pPr marL="1028782" indent="0">
              <a:buNone/>
              <a:defRPr sz="1500"/>
            </a:lvl4pPr>
            <a:lvl5pPr marL="1371710" indent="0">
              <a:buNone/>
              <a:defRPr sz="1500"/>
            </a:lvl5pPr>
            <a:lvl6pPr marL="1714637" indent="0">
              <a:buNone/>
              <a:defRPr sz="1500"/>
            </a:lvl6pPr>
            <a:lvl7pPr marL="2057565" indent="0">
              <a:buNone/>
              <a:defRPr sz="1500"/>
            </a:lvl7pPr>
            <a:lvl8pPr marL="2400492" indent="0">
              <a:buNone/>
              <a:defRPr sz="1500"/>
            </a:lvl8pPr>
            <a:lvl9pPr marL="2743419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1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27" indent="0">
              <a:buNone/>
              <a:defRPr sz="1050"/>
            </a:lvl2pPr>
            <a:lvl3pPr marL="685855" indent="0">
              <a:buNone/>
              <a:defRPr sz="900"/>
            </a:lvl3pPr>
            <a:lvl4pPr marL="1028782" indent="0">
              <a:buNone/>
              <a:defRPr sz="750"/>
            </a:lvl4pPr>
            <a:lvl5pPr marL="1371710" indent="0">
              <a:buNone/>
              <a:defRPr sz="750"/>
            </a:lvl5pPr>
            <a:lvl6pPr marL="1714637" indent="0">
              <a:buNone/>
              <a:defRPr sz="750"/>
            </a:lvl6pPr>
            <a:lvl7pPr marL="2057565" indent="0">
              <a:buNone/>
              <a:defRPr sz="750"/>
            </a:lvl7pPr>
            <a:lvl8pPr marL="2400492" indent="0">
              <a:buNone/>
              <a:defRPr sz="750"/>
            </a:lvl8pPr>
            <a:lvl9pPr marL="2743419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69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7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D512C-E8A2-412D-8571-FC16A20DC267}" type="datetimeFigureOut">
              <a:rPr lang="en-US" smtClean="0"/>
              <a:t>8/14/2025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7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7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9EF00-8D44-4C66-A0F3-931CDF76D0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0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5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64" indent="-171464" algn="l" defTabSz="68585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91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19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46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73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6101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28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56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83" indent="-171464" algn="l" defTabSz="68585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7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5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82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10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37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65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492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19" algn="l" defTabSz="68585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Graphic showing the impact of speed on risk of pedestrian death: 20mph having 10% risk, 42mph having 50% risk, and 58mph having 90% risk.">
            <a:extLst>
              <a:ext uri="{FF2B5EF4-FFF2-40B4-BE49-F238E27FC236}">
                <a16:creationId xmlns:a16="http://schemas.microsoft.com/office/drawing/2014/main" id="{98EEFEFB-31DF-3C44-1BFC-915720D14D2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1" b="37724"/>
          <a:stretch/>
        </p:blipFill>
        <p:spPr>
          <a:xfrm>
            <a:off x="141184" y="1975180"/>
            <a:ext cx="6575633" cy="2366427"/>
          </a:xfrm>
          <a:prstGeom prst="rect">
            <a:avLst/>
          </a:prstGeom>
        </p:spPr>
      </p:pic>
      <p:sp>
        <p:nvSpPr>
          <p:cNvPr id="2" name="Picture Placeholder 1" descr="This is a placeholder space for an image. Click to add an image from file.  ">
            <a:extLst>
              <a:ext uri="{FF2B5EF4-FFF2-40B4-BE49-F238E27FC236}">
                <a16:creationId xmlns:a16="http://schemas.microsoft.com/office/drawing/2014/main" id="{0E1378F6-DDED-4858-7F11-1BABFEB0FAF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95701" y="4542728"/>
            <a:ext cx="3114800" cy="2816919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E9F015-44B5-834C-643D-D2BC8EA8419E}"/>
              </a:ext>
            </a:extLst>
          </p:cNvPr>
          <p:cNvSpPr txBox="1"/>
          <p:nvPr/>
        </p:nvSpPr>
        <p:spPr>
          <a:xfrm>
            <a:off x="4579290" y="7078219"/>
            <a:ext cx="2093873" cy="12311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>
                <a:highlight>
                  <a:srgbClr val="FFFF00"/>
                </a:highlight>
              </a:rPr>
              <a:t>Source: Enter source here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4B9F60C-76E0-B9F7-128B-0E2C0423085F}"/>
              </a:ext>
            </a:extLst>
          </p:cNvPr>
          <p:cNvSpPr txBox="1"/>
          <p:nvPr/>
        </p:nvSpPr>
        <p:spPr>
          <a:xfrm>
            <a:off x="141185" y="4501160"/>
            <a:ext cx="3554517" cy="3960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cs typeface="Times New Roman" panose="02020603050405020304" pitchFamily="18" charset="0"/>
              </a:rPr>
              <a:t>Every six seconds a traffic incident responder is working roadside to keep all road users safe. This Crash Responder Safety Week (CRSW), and every week, we urge you to know, share, and follow </a:t>
            </a: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[your state]</a:t>
            </a:r>
            <a:r>
              <a:rPr lang="en-US" sz="1200" kern="100" dirty="0">
                <a:cs typeface="Times New Roman" panose="02020603050405020304" pitchFamily="18" charset="0"/>
              </a:rPr>
              <a:t>’s Move Over law. </a:t>
            </a: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the State law specifics for whom to move over for&gt;</a:t>
            </a: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your State law specifics on how much to slow down&gt;</a:t>
            </a:r>
            <a:endParaRPr lang="en-US" sz="1200" kern="100" dirty="0">
              <a:cs typeface="Times New Roman" panose="02020603050405020304" pitchFamily="18" charset="0"/>
            </a:endParaRPr>
          </a:p>
          <a:p>
            <a:pPr marL="171464" indent="-171464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&lt;insert your State Law’s penalties&gt;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highlight>
                  <a:srgbClr val="FFFF00"/>
                </a:highlight>
                <a:cs typeface="Times New Roman" panose="02020603050405020304" pitchFamily="18" charset="0"/>
              </a:rPr>
              <a:t>&lt;If applicable, insert your State’s Driver Removal Law, otherwise cite the number of roadway fatalities in your State or region.&gt;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sz="1200" kern="100" dirty="0">
                <a:cs typeface="Times New Roman" panose="02020603050405020304" pitchFamily="18" charset="0"/>
              </a:rPr>
              <a:t>This CRSW, share a story of how you were helped by a firefighter, police officer, tow operator, safety service patrol person, or other crash responder. Be sure to use </a:t>
            </a:r>
            <a:r>
              <a:rPr lang="en-US" sz="1200" b="1" i="1" kern="100" dirty="0">
                <a:cs typeface="Times New Roman" panose="02020603050405020304" pitchFamily="18" charset="0"/>
              </a:rPr>
              <a:t>#CRSW </a:t>
            </a:r>
            <a:r>
              <a:rPr lang="en-US" sz="1200" kern="100" dirty="0">
                <a:cs typeface="Times New Roman" panose="02020603050405020304" pitchFamily="18" charset="0"/>
              </a:rPr>
              <a:t>and tag us! And remember, </a:t>
            </a:r>
            <a:r>
              <a:rPr lang="en-US" sz="1200" b="1" i="1" kern="100" dirty="0">
                <a:cs typeface="Times New Roman" panose="02020603050405020304" pitchFamily="18" charset="0"/>
              </a:rPr>
              <a:t>Safety Starts With You –Slow Down and Move Over!</a:t>
            </a:r>
            <a:endParaRPr lang="en-US" sz="1200" kern="100" dirty="0"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6DC4639-3638-5EA1-01FE-272AB03F9FF4}"/>
              </a:ext>
            </a:extLst>
          </p:cNvPr>
          <p:cNvSpPr/>
          <p:nvPr/>
        </p:nvSpPr>
        <p:spPr>
          <a:xfrm>
            <a:off x="-8788" y="8635787"/>
            <a:ext cx="6858000" cy="55958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Your Organization’s  Name and Logo Here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5BCA602-32BA-A682-8569-E5941AE74B9D}"/>
              </a:ext>
            </a:extLst>
          </p:cNvPr>
          <p:cNvSpPr/>
          <p:nvPr/>
        </p:nvSpPr>
        <p:spPr>
          <a:xfrm>
            <a:off x="-8788" y="4401365"/>
            <a:ext cx="6866788" cy="45719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2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3D4149F-5A24-972A-7AB1-B0B86BC93E70}"/>
              </a:ext>
            </a:extLst>
          </p:cNvPr>
          <p:cNvSpPr txBox="1"/>
          <p:nvPr/>
        </p:nvSpPr>
        <p:spPr>
          <a:xfrm>
            <a:off x="4579290" y="4584722"/>
            <a:ext cx="2093873" cy="246221"/>
          </a:xfrm>
          <a:prstGeom prst="rect">
            <a:avLst/>
          </a:prstGeom>
          <a:solidFill>
            <a:schemeClr val="bg1">
              <a:alpha val="7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800">
                <a:highlight>
                  <a:srgbClr val="FFFF00"/>
                </a:highlight>
              </a:rPr>
              <a:t>*INSTRUCTIONS TO REMOVE LATER: Enter a photo of responders in your organization here.</a:t>
            </a:r>
          </a:p>
        </p:txBody>
      </p:sp>
      <p:pic>
        <p:nvPicPr>
          <p:cNvPr id="1026" name="Picture 2" descr="Instagram icon">
            <a:extLst>
              <a:ext uri="{FF2B5EF4-FFF2-40B4-BE49-F238E27FC236}">
                <a16:creationId xmlns:a16="http://schemas.microsoft.com/office/drawing/2014/main" id="{A76E9DD2-F1F2-3B74-4B20-A5864542A22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58" r="77835" b="81909"/>
          <a:stretch/>
        </p:blipFill>
        <p:spPr bwMode="auto">
          <a:xfrm>
            <a:off x="5393629" y="7947179"/>
            <a:ext cx="220814" cy="213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Facebook icon">
            <a:extLst>
              <a:ext uri="{FF2B5EF4-FFF2-40B4-BE49-F238E27FC236}">
                <a16:creationId xmlns:a16="http://schemas.microsoft.com/office/drawing/2014/main" id="{86B56AF1-FE9D-003B-8280-5539D843A8A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53" t="-1434" r="69821" b="80846"/>
          <a:stretch/>
        </p:blipFill>
        <p:spPr bwMode="auto">
          <a:xfrm>
            <a:off x="5393630" y="7616603"/>
            <a:ext cx="231897" cy="23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X (formerly Twitter) icon">
            <a:extLst>
              <a:ext uri="{FF2B5EF4-FFF2-40B4-BE49-F238E27FC236}">
                <a16:creationId xmlns:a16="http://schemas.microsoft.com/office/drawing/2014/main" id="{50BB951F-B89D-943C-C88A-B5B1C524640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" t="-1332" r="93405" b="79631"/>
          <a:stretch/>
        </p:blipFill>
        <p:spPr bwMode="auto">
          <a:xfrm>
            <a:off x="5397379" y="8256044"/>
            <a:ext cx="217064" cy="248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E67029CE-0AD3-5023-559B-8878EE8904FB}"/>
              </a:ext>
            </a:extLst>
          </p:cNvPr>
          <p:cNvSpPr txBox="1"/>
          <p:nvPr/>
        </p:nvSpPr>
        <p:spPr>
          <a:xfrm>
            <a:off x="5571151" y="7904377"/>
            <a:ext cx="1286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@federalhighwayadmin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81666F5-6B4F-83C0-CDD7-7DF6DB50164A}"/>
              </a:ext>
            </a:extLst>
          </p:cNvPr>
          <p:cNvSpPr txBox="1"/>
          <p:nvPr/>
        </p:nvSpPr>
        <p:spPr>
          <a:xfrm>
            <a:off x="5571151" y="7580258"/>
            <a:ext cx="1286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@FederalHighwayAdmin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BC70C82-B83A-450D-4A52-8E56DB29837D}"/>
              </a:ext>
            </a:extLst>
          </p:cNvPr>
          <p:cNvSpPr txBox="1"/>
          <p:nvPr/>
        </p:nvSpPr>
        <p:spPr>
          <a:xfrm>
            <a:off x="5571151" y="8217752"/>
            <a:ext cx="1286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/>
              <a:t>@USDOTFHWA</a:t>
            </a:r>
          </a:p>
          <a:p>
            <a:r>
              <a:rPr lang="en-US" sz="800">
                <a:highlight>
                  <a:srgbClr val="FFFF00"/>
                </a:highlight>
              </a:rPr>
              <a:t>@[Your Organization]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E33FC1-C709-76F7-8B5D-3F404FF01B78}"/>
              </a:ext>
            </a:extLst>
          </p:cNvPr>
          <p:cNvSpPr/>
          <p:nvPr/>
        </p:nvSpPr>
        <p:spPr>
          <a:xfrm>
            <a:off x="-8788" y="-1"/>
            <a:ext cx="6858000" cy="1914508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  <a:spcBef>
                <a:spcPts val="1800"/>
              </a:spcBef>
            </a:pPr>
            <a:endParaRPr lang="en-US" sz="2800" dirty="0">
              <a:solidFill>
                <a:schemeClr val="bg1"/>
              </a:solidFill>
              <a:latin typeface="Eras Bold ITC" panose="020B0907030504020204" pitchFamily="34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91D08DA-0101-FBF8-FEE6-3B36B0E65681}"/>
              </a:ext>
            </a:extLst>
          </p:cNvPr>
          <p:cNvSpPr txBox="1"/>
          <p:nvPr/>
        </p:nvSpPr>
        <p:spPr>
          <a:xfrm>
            <a:off x="1550377" y="110671"/>
            <a:ext cx="35462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November 17–21, 2025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7CFB021-DAE6-A669-AA6E-83E39CF758F0}"/>
              </a:ext>
            </a:extLst>
          </p:cNvPr>
          <p:cNvSpPr txBox="1"/>
          <p:nvPr/>
        </p:nvSpPr>
        <p:spPr>
          <a:xfrm>
            <a:off x="0" y="391685"/>
            <a:ext cx="6858000" cy="406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27" rtl="0" eaLnBrk="1" fontAlgn="auto" latinLnBrk="0" hangingPunct="1">
              <a:lnSpc>
                <a:spcPct val="85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CRASH RESPONDER SAFETY WEEK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AB7221-402C-4971-0160-3D57EF0FC9D4}"/>
              </a:ext>
            </a:extLst>
          </p:cNvPr>
          <p:cNvSpPr txBox="1"/>
          <p:nvPr/>
        </p:nvSpPr>
        <p:spPr>
          <a:xfrm>
            <a:off x="12955" y="815365"/>
            <a:ext cx="68580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Safety Starts With You</a:t>
            </a:r>
          </a:p>
          <a:p>
            <a:pPr marL="0" marR="0" lvl="0" indent="0" algn="ctr" defTabSz="45712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u="none" strike="noStrike" kern="1200" cap="none" spc="0" normalizeH="0" baseline="0" noProof="0" dirty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Eras Bold ITC" panose="020B0907030504020204" pitchFamily="34" charset="0"/>
                <a:ea typeface="ADLaM Display" panose="020F0502020204030204" pitchFamily="2" charset="0"/>
                <a:cs typeface="ADLaM Display" panose="020F0502020204030204" pitchFamily="2" charset="0"/>
              </a:rPr>
              <a:t>Slow Down and Move Over!</a:t>
            </a:r>
          </a:p>
        </p:txBody>
      </p:sp>
    </p:spTree>
    <p:extLst>
      <p:ext uri="{BB962C8B-B14F-4D97-AF65-F5344CB8AC3E}">
        <p14:creationId xmlns:p14="http://schemas.microsoft.com/office/powerpoint/2010/main" val="3475055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HWA CRSW 20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F253E"/>
      </a:accent1>
      <a:accent2>
        <a:srgbClr val="ED7D31"/>
      </a:accent2>
      <a:accent3>
        <a:srgbClr val="4472C4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046F3F2AD7CE4D9F73BFA2C89EBC08" ma:contentTypeVersion="18" ma:contentTypeDescription="Create a new document." ma:contentTypeScope="" ma:versionID="d58ee2652f747d578ba4ccd21398efde">
  <xsd:schema xmlns:xsd="http://www.w3.org/2001/XMLSchema" xmlns:xs="http://www.w3.org/2001/XMLSchema" xmlns:p="http://schemas.microsoft.com/office/2006/metadata/properties" xmlns:ns2="1f387e5c-82b5-46b2-a895-0cb96241ec8d" xmlns:ns3="934f8a10-e89a-4aad-8d1a-e9e4c3fa98b8" targetNamespace="http://schemas.microsoft.com/office/2006/metadata/properties" ma:root="true" ma:fieldsID="208c61bb7d6485b12d062a431fdefcc1" ns2:_="" ns3:_="">
    <xsd:import namespace="1f387e5c-82b5-46b2-a895-0cb96241ec8d"/>
    <xsd:import namespace="934f8a10-e89a-4aad-8d1a-e9e4c3fa98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87e5c-82b5-46b2-a895-0cb96241ec8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cd40567-abf2-423e-8514-1118c328f7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f8a10-e89a-4aad-8d1a-e9e4c3fa98b8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4a46e10-94b1-49d2-8ffb-44999e6e71e2}" ma:internalName="TaxCatchAll" ma:showField="CatchAllData" ma:web="934f8a10-e89a-4aad-8d1a-e9e4c3fa98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34f8a10-e89a-4aad-8d1a-e9e4c3fa98b8" xsi:nil="true"/>
    <lcf76f155ced4ddcb4097134ff3c332f xmlns="1f387e5c-82b5-46b2-a895-0cb96241ec8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89DBFF-102B-4633-B00B-1855B794B7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87e5c-82b5-46b2-a895-0cb96241ec8d"/>
    <ds:schemaRef ds:uri="934f8a10-e89a-4aad-8d1a-e9e4c3fa98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7D5195E-B93B-4ADD-9FAB-891E22AAE870}">
  <ds:schemaRefs>
    <ds:schemaRef ds:uri="http://schemas.openxmlformats.org/package/2006/metadata/core-properties"/>
    <ds:schemaRef ds:uri="1f387e5c-82b5-46b2-a895-0cb96241ec8d"/>
    <ds:schemaRef ds:uri="http://schemas.microsoft.com/office/2006/metadata/properties"/>
    <ds:schemaRef ds:uri="http://purl.org/dc/elements/1.1/"/>
    <ds:schemaRef ds:uri="934f8a10-e89a-4aad-8d1a-e9e4c3fa98b8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99AD039-6D34-48B0-9DF5-B9ACA5B3010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afded6f5-d1d0-4596-a1c0-00c047dd6749}" enabled="1" method="Standard" siteId="{7a41925e-f697-4f7c-bec3-0470887ac75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</TotalTime>
  <Words>223</Words>
  <Application>Microsoft Office PowerPoint</Application>
  <PresentationFormat>Letter Paper (8.5x11 in)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Eras Bold ITC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Crash Responder Safety Week Flyer</dc:title>
  <dc:creator>Vaishali Shah</dc:creator>
  <cp:lastModifiedBy>Vaishali Shah</cp:lastModifiedBy>
  <cp:revision>5</cp:revision>
  <dcterms:created xsi:type="dcterms:W3CDTF">2023-09-07T15:51:33Z</dcterms:created>
  <dcterms:modified xsi:type="dcterms:W3CDTF">2025-08-14T16:50:58Z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0x01010063046F3F2AD7CE4D9F73BFA2C89EBC08</vt:lpwstr>
  </property>
</Properties>
</file>